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Libre Baskerville" panose="02000000000000000000" pitchFamily="2" charset="0"/>
      <p:regular r:id="rId10"/>
    </p:embeddedFont>
    <p:embeddedFont>
      <p:font typeface="Open Sans" panose="020B06060305040202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25.6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3904 470 24510,'-3903'-469'0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9:05.0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1 108 24575,'0'-8'0,"7"-10"0,4-11 0,7 0 0,9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07.3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 24499,'4185'-93'0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10.6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0 236 24207,'4092'-236'0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13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24310,'3952'47'0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16.8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0 235 24395,'1316'-235'0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23.6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24575,'8'0'0,"3"8"0,7 11 0,9 9 0,8 9 0,-3 6 0,-6 3 0,-8 3 0,-6 0 0,-6 0 0,-4-9 0,-2-2 0,-9-8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43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24264,'4282'0'0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4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0 426 24575,'1471'0'0,"-1421"-3"0,0-3 0,0-1 0,80-23 0,61-10 0,-45 16 0,-74 11 0,123-7 0,-123 19 0,0-3 0,-1-3 0,72-16 0,442-82 0,-485 90 0,-10 1 0,144-5 0,-208 17 0,0-1 0,0-2 0,0 0 0,-1-2 0,47-17 0,-44 13 0,0 1 0,1 2 0,1 1 0,36-4 0,234 9 0,-542 41 0,-441-26 0,411-16 0,-442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51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0 329 24522,'3998'-329'0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54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24575,'2498'0'-1365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39.2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692 521 24575,'560'0'0,"-510"-2"0,-1-3 0,56-13 0,-52 8 0,72-4 0,-95 13 0,-48 1 0,-29 1 0,-681 0 0,694-3 0,0-2 0,0-1 0,0-2 0,-57-20 0,46 13 0,-82-14 0,23 20 0,-162 8 0,164 2 0,177-2 0,343-18 0,-90-8 0,-151 16 0,232-45 0,-81-24 0,-238 62 0,-1-5 0,132-49 0,15-5 0,-333 72 0,-139 2 0,-191 7 0,181 28 0,197-24 0,42-8 0,1 0 0,-1 0 0,1 0 0,-1 1 0,1 0 0,-1 1 0,1-1 0,0 1 0,-6 4 0,12-7 0,0 0 0,0 0 0,-1 1 0,1-1 0,0 0 0,0 0 0,-1 0 0,1 1 0,0-1 0,0 0 0,0 0 0,-1 1 0,1-1 0,0 0 0,0 0 0,0 1 0,0-1 0,0 0 0,0 1 0,0-1 0,0 0 0,0 0 0,-1 1 0,1-1 0,0 0 0,0 1 0,1-1 0,-1 0 0,0 0 0,0 1 0,0-1 0,0 0 0,0 1 0,0-1 0,0 0 0,0 0 0,0 1 0,1-1 0,-1 0 0,0 1 0,15 6 0,18 0 0,54-1-28,111-6-1,-100-2-1279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10:56.8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0 376 24575,'1040'0'0,"-971"-4"0,0-3 0,129-30 0,-127 21 0,1 3 0,107-6 0,-144 16 0,1-1 0,56-15 0,-16 4 0,245-38 0,-202 34 0,-57 8 0,70-3 0,-51 13 0,-57 3 0,0-2 0,0-1 0,1-1 0,-1 0 0,-1-2 0,1-1 0,29-10 0,-20 1 0,1 2 0,1 1 0,0 1 0,0 2 0,1 2 0,0 1 0,48 1 0,-29 2 0,1-2 0,76-15 0,-82 11-682,79-3-1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43.6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2164 0 24423,'-2164'0'0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46.5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674 639 24489,'-674'-249'0,"1278"-140"0,-1208 778 0,4040-765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52.9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0 472 24575,'1787'-471'0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55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24575,'9'0'0,"17"0"0,14 0 0,15 0 0,7 0 0,0-8 0,-2-3 0,-3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49.5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0 361 24575,'607'-46'0,"-567"38"0,1-1 0,-1-2 0,75-31 0,-79 27 0,1 1 0,1 2 0,0 2 0,55-8 0,-52 14 0,0-2 0,0-2 0,-1-1 0,0-2 0,0-2 0,46-22 0,-41 16-384,1 2-1,90-21 1,-129 37 172,52-13-6614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8:51.3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1 565 24575,'92'-5'0,"0"-5"0,161-37 0,-243 45 0,199-57 0,26-4 0,-196 53 0,-1-2 0,-1-1 0,0-2 0,53-29 0,-56 27 0,120-54 0,-94 43 0,85-27 0,-40 17 0,-14 7 70,32-14-1505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3T07:09:02.1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682 0 24575,'10'8'0,"1"-1"0,0 0 0,0-1 0,0-1 0,1 0 0,-1 0 0,24 5 0,-12-2 0,0-2 0,0 0 0,26 2 0,-35-7 0,1 1 0,-1 0 0,0 1 0,0 1 0,0 1 0,0-1 0,-1 2 0,21 11 0,-31-15 0,-1 0 0,0-1 0,0 1 0,0 0 0,0 0 0,0 0 0,0 0 0,-1 0 0,1 0 0,-1 1 0,1-1 0,-1 1 0,0-1 0,0 1 0,0-1 0,0 1 0,-1 0 0,1-1 0,-1 1 0,1 0 0,-1-1 0,0 1 0,0 0 0,0 0 0,0-1 0,-1 1 0,1 0 0,-1-1 0,0 1 0,0 0 0,0-1 0,0 1 0,0-1 0,0 1 0,0-1 0,-1 0 0,0 0 0,-1 3 0,-4 4 0,-1 0 0,1-1 0,-2 1 0,1-2 0,-1 1 0,0-1 0,0-1 0,-13 8 0,-40 16 0,-1-2 0,-2-3 0,0-3 0,-2-3 0,0-2 0,0-4 0,-2-3 0,1-2 0,-129-3 0,4-10 0,224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36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99792"/>
            <a:ext cx="6746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IRENO Smart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Generative AI-Powered Interface for Electric Utilities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IRENO Team | October 2024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4C0B3-E450-CE3A-000A-765866EFE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3" y="1"/>
            <a:ext cx="572346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2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IRENO?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03659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2830473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Platform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2089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electric and gas utility operations.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0365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55362" y="2830473"/>
            <a:ext cx="2843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Multi-Role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32089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Serves field technicians, operators, and senior leadership.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00324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0604" y="4727138"/>
            <a:ext cx="3392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Innovation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21755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interface for data interaction.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500324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55362" y="4727138"/>
            <a:ext cx="3405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Conversational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21755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Transforms complex data into actionable dialogue.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624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IRENO provides real-time data and insights for field operations, now enhanced with an AI-powered Smart Assistant that converts complex utility data into conversational insights.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58D812-2AA8-1A92-CFE5-0E77AE4231CB}"/>
                  </a:ext>
                </a:extLst>
              </p14:cNvPr>
              <p14:cNvContentPartPr/>
              <p14:nvPr/>
            </p14:nvContentPartPr>
            <p14:xfrm>
              <a:off x="12835453" y="7789133"/>
              <a:ext cx="1405440" cy="16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58D812-2AA8-1A92-CFE5-0E77AE4231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2813" y="7726493"/>
                <a:ext cx="15310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C993E1-556E-9647-6DCD-CD15BC1FF33F}"/>
                  </a:ext>
                </a:extLst>
              </p14:cNvPr>
              <p14:cNvContentPartPr/>
              <p14:nvPr/>
            </p14:nvContentPartPr>
            <p14:xfrm>
              <a:off x="12721693" y="7788053"/>
              <a:ext cx="853920" cy="187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C993E1-556E-9647-6DCD-CD15BC1FF3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8693" y="7725053"/>
                <a:ext cx="9795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F7C602-F8D5-14DA-ED7C-9CAB045A391D}"/>
                  </a:ext>
                </a:extLst>
              </p14:cNvPr>
              <p14:cNvContentPartPr/>
              <p14:nvPr/>
            </p14:nvContentPartPr>
            <p14:xfrm>
              <a:off x="12869293" y="8059853"/>
              <a:ext cx="779400" cy="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F7C602-F8D5-14DA-ED7C-9CAB045A39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6293" y="7933853"/>
                <a:ext cx="905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FABF357-9288-0D43-8469-A141715D1C41}"/>
                  </a:ext>
                </a:extLst>
              </p14:cNvPr>
              <p14:cNvContentPartPr/>
              <p14:nvPr/>
            </p14:nvContentPartPr>
            <p14:xfrm>
              <a:off x="13292293" y="7733333"/>
              <a:ext cx="1237320" cy="230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FABF357-9288-0D43-8469-A141715D1C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29293" y="7670693"/>
                <a:ext cx="13629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8680731-FE73-86AE-5F98-D35B194C0053}"/>
                  </a:ext>
                </a:extLst>
              </p14:cNvPr>
              <p14:cNvContentPartPr/>
              <p14:nvPr/>
            </p14:nvContentPartPr>
            <p14:xfrm>
              <a:off x="13732933" y="7941413"/>
              <a:ext cx="643680" cy="169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8680731-FE73-86AE-5F98-D35B194C00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69933" y="7878773"/>
                <a:ext cx="769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A1CCA9D-5111-4135-4398-F266B02CFAA8}"/>
                  </a:ext>
                </a:extLst>
              </p14:cNvPr>
              <p14:cNvContentPartPr/>
              <p14:nvPr/>
            </p14:nvContentPartPr>
            <p14:xfrm>
              <a:off x="14189773" y="7897493"/>
              <a:ext cx="133920" cy="10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A1CCA9D-5111-4135-4398-F266B02CFA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26773" y="7834493"/>
                <a:ext cx="25956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F0C6079-3A96-E0F9-291D-2F9E22ED1D3A}"/>
              </a:ext>
            </a:extLst>
          </p:cNvPr>
          <p:cNvGrpSpPr/>
          <p:nvPr/>
        </p:nvGrpSpPr>
        <p:grpSpPr>
          <a:xfrm>
            <a:off x="13580293" y="7857173"/>
            <a:ext cx="874800" cy="271080"/>
            <a:chOff x="13580293" y="7857173"/>
            <a:chExt cx="87480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F00E4C-879D-6651-154B-5F3B8DBE28F2}"/>
                    </a:ext>
                  </a:extLst>
                </p14:cNvPr>
                <p14:cNvContentPartPr/>
                <p14:nvPr/>
              </p14:nvContentPartPr>
              <p14:xfrm>
                <a:off x="13732933" y="7862213"/>
                <a:ext cx="614880" cy="13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F00E4C-879D-6651-154B-5F3B8DBE28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69933" y="7799573"/>
                  <a:ext cx="740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1D0CAC-0C82-28DD-933D-AB07F9ABC9E4}"/>
                    </a:ext>
                  </a:extLst>
                </p14:cNvPr>
                <p14:cNvContentPartPr/>
                <p14:nvPr/>
              </p14:nvContentPartPr>
              <p14:xfrm>
                <a:off x="13580293" y="7924493"/>
                <a:ext cx="664200" cy="203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1D0CAC-0C82-28DD-933D-AB07F9ABC9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17653" y="7861493"/>
                  <a:ext cx="789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C6F6EB-723F-5855-4C00-4EEEB1BE04BB}"/>
                    </a:ext>
                  </a:extLst>
                </p14:cNvPr>
                <p14:cNvContentPartPr/>
                <p14:nvPr/>
              </p14:nvContentPartPr>
              <p14:xfrm>
                <a:off x="14063413" y="7857173"/>
                <a:ext cx="391680" cy="171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C6F6EB-723F-5855-4C00-4EEEB1BE04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000773" y="7794173"/>
                  <a:ext cx="517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5A4C8B-E306-DE7A-F7D3-8219F7DBC39A}"/>
                    </a:ext>
                  </a:extLst>
                </p14:cNvPr>
                <p14:cNvContentPartPr/>
                <p14:nvPr/>
              </p14:nvContentPartPr>
              <p14:xfrm>
                <a:off x="14359333" y="8089013"/>
                <a:ext cx="23040" cy="3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5A4C8B-E306-DE7A-F7D3-8219F7DBC3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296693" y="8026013"/>
                  <a:ext cx="148680" cy="16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2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3285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Electric utility workers often struggle with slow decision-making due to complex APIs and dashboards. Field technicians need instant information during emergencies, but traditional interfaces lack intuitive interaction, leading to information silos and inefficient operations.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918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Time-Critical Decisions: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Emergency situations demand immediate data access.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969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Overhead: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Complex systems require extensive user training.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732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Systems: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Workers navigate various interfaces and tools.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783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Complexity: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Technical information is hard to interpret quickly.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834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 Gaps: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Information doesn't flow efficiently between roles.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5064443"/>
            <a:ext cx="6244709" cy="1689616"/>
          </a:xfrm>
          <a:prstGeom prst="roundRect">
            <a:avLst>
              <a:gd name="adj" fmla="val 2014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35" y="5416153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336637" y="5347930"/>
            <a:ext cx="52807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Disconnected systems lead to significant delays in critical response times and increase training burden for new personnel.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C7453A-0F3E-3AC7-231E-06BC48F10A87}"/>
                  </a:ext>
                </a:extLst>
              </p14:cNvPr>
              <p14:cNvContentPartPr/>
              <p14:nvPr/>
            </p14:nvContentPartPr>
            <p14:xfrm>
              <a:off x="12869293" y="7924853"/>
              <a:ext cx="1506960" cy="3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C7453A-0F3E-3AC7-231E-06BC48F10A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6293" y="7861853"/>
                <a:ext cx="1632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D802E3-2AE1-5EC7-A10C-52EDD42A8C51}"/>
                  </a:ext>
                </a:extLst>
              </p14:cNvPr>
              <p14:cNvContentPartPr/>
              <p14:nvPr/>
            </p14:nvContentPartPr>
            <p14:xfrm>
              <a:off x="12886213" y="7992173"/>
              <a:ext cx="1473480" cy="8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D802E3-2AE1-5EC7-A10C-52EDD42A8C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3213" y="7929173"/>
                <a:ext cx="15991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CD7138D-6964-0C15-E101-5EDC026CF1FC}"/>
                  </a:ext>
                </a:extLst>
              </p14:cNvPr>
              <p14:cNvContentPartPr/>
              <p14:nvPr/>
            </p14:nvContentPartPr>
            <p14:xfrm>
              <a:off x="12852013" y="7789133"/>
              <a:ext cx="1423080" cy="1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CD7138D-6964-0C15-E101-5EDC026CF1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9013" y="7726133"/>
                <a:ext cx="15487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645F36-C86F-9CE5-0D46-18F60A8C4378}"/>
                  </a:ext>
                </a:extLst>
              </p14:cNvPr>
              <p14:cNvContentPartPr/>
              <p14:nvPr/>
            </p14:nvContentPartPr>
            <p14:xfrm>
              <a:off x="13868293" y="8059853"/>
              <a:ext cx="474120" cy="8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645F36-C86F-9CE5-0D46-18F60A8C43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05293" y="7996853"/>
                <a:ext cx="599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9A365C-B645-3B6C-1AD0-958A965EA684}"/>
                  </a:ext>
                </a:extLst>
              </p14:cNvPr>
              <p14:cNvContentPartPr/>
              <p14:nvPr/>
            </p14:nvContentPartPr>
            <p14:xfrm>
              <a:off x="14375893" y="7823333"/>
              <a:ext cx="70560" cy="156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9A365C-B645-3B6C-1AD0-958A965EA6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13253" y="7760333"/>
                <a:ext cx="196200" cy="28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745"/>
            <a:ext cx="7872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Technical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9152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FBFAFF"/>
          </a:solidFill>
          <a:ln w="30480">
            <a:solidFill>
              <a:srgbClr val="403C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24270" y="2769632"/>
            <a:ext cx="4135398" cy="680442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721888" y="2897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676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167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18 + Vite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60950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 Modules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05170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739152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FBFAFF"/>
          </a:solidFill>
          <a:ln w="30480">
            <a:solidFill>
              <a:srgbClr val="E7E0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247442" y="2769632"/>
            <a:ext cx="4135398" cy="680442"/>
          </a:xfrm>
          <a:prstGeom prst="rect">
            <a:avLst/>
          </a:prstGeom>
          <a:solidFill>
            <a:srgbClr val="E7E0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45060" y="2897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3676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167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Flask 3.0.0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460950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LangChain Framework (RAG)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505170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Azure OpenAI GPT-4o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739152"/>
            <a:ext cx="4196358" cy="2932748"/>
          </a:xfrm>
          <a:prstGeom prst="roundRect">
            <a:avLst>
              <a:gd name="adj" fmla="val 1160"/>
            </a:avLst>
          </a:prstGeom>
          <a:solidFill>
            <a:srgbClr val="FBFAFF"/>
          </a:solidFill>
          <a:ln w="30480">
            <a:solidFill>
              <a:srgbClr val="F7F5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9670613" y="2769632"/>
            <a:ext cx="4135398" cy="680442"/>
          </a:xfrm>
          <a:prstGeom prst="rect">
            <a:avLst/>
          </a:prstGeom>
          <a:solidFill>
            <a:srgbClr val="F7F5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1568232" y="2897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9897427" y="3676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16730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JWT Authentication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97427" y="460950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RESTful API-First Design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59270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three-tier architecture ensures a scalable, maintainable, and secure solution. This modern stack, with component-based UI and microservices backend, is optimised for performance and user experience.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AA8609-8F07-36A8-7D14-B1827CC5B011}"/>
                  </a:ext>
                </a:extLst>
              </p14:cNvPr>
              <p14:cNvContentPartPr/>
              <p14:nvPr/>
            </p14:nvContentPartPr>
            <p14:xfrm>
              <a:off x="12886213" y="7941413"/>
              <a:ext cx="1541880" cy="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AA8609-8F07-36A8-7D14-B1827CC5B0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3213" y="7815413"/>
                <a:ext cx="1667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313455F-7BBA-2AE0-9F48-F6A021BEE0E8}"/>
                  </a:ext>
                </a:extLst>
              </p14:cNvPr>
              <p14:cNvContentPartPr/>
              <p14:nvPr/>
            </p14:nvContentPartPr>
            <p14:xfrm>
              <a:off x="12784333" y="7602293"/>
              <a:ext cx="1585800" cy="153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313455F-7BBA-2AE0-9F48-F6A021BEE0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1333" y="7539293"/>
                <a:ext cx="1711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F1DED7A-9323-228A-EC46-2C6FEB4F3729}"/>
                  </a:ext>
                </a:extLst>
              </p14:cNvPr>
              <p14:cNvContentPartPr/>
              <p14:nvPr/>
            </p14:nvContentPartPr>
            <p14:xfrm>
              <a:off x="12920053" y="7941413"/>
              <a:ext cx="1439640" cy="118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F1DED7A-9323-228A-EC46-2C6FEB4F37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7053" y="7878413"/>
                <a:ext cx="156528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57DD-E581-135F-E46A-2FA9F53A87E5}"/>
              </a:ext>
            </a:extLst>
          </p:cNvPr>
          <p:cNvGrpSpPr/>
          <p:nvPr/>
        </p:nvGrpSpPr>
        <p:grpSpPr>
          <a:xfrm>
            <a:off x="12903493" y="7704533"/>
            <a:ext cx="1304640" cy="135720"/>
            <a:chOff x="12903493" y="7704533"/>
            <a:chExt cx="130464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7398F6-217D-CDAF-46CF-994F1642E9C2}"/>
                    </a:ext>
                  </a:extLst>
                </p14:cNvPr>
                <p14:cNvContentPartPr/>
                <p14:nvPr/>
              </p14:nvContentPartPr>
              <p14:xfrm>
                <a:off x="13004293" y="7721453"/>
                <a:ext cx="90000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7398F6-217D-CDAF-46CF-994F1642E9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41653" y="7658453"/>
                  <a:ext cx="10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BC846-969C-8688-12B8-28310B64C45D}"/>
                    </a:ext>
                  </a:extLst>
                </p14:cNvPr>
                <p14:cNvContentPartPr/>
                <p14:nvPr/>
              </p14:nvContentPartPr>
              <p14:xfrm>
                <a:off x="12903493" y="7704533"/>
                <a:ext cx="1304640" cy="13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BC846-969C-8688-12B8-28310B64C4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40493" y="7641533"/>
                  <a:ext cx="1430280" cy="261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9300FB4-A094-E2C7-3EBA-27715597259C}"/>
              </a:ext>
            </a:extLst>
          </p:cNvPr>
          <p:cNvSpPr/>
          <p:nvPr/>
        </p:nvSpPr>
        <p:spPr>
          <a:xfrm>
            <a:off x="12630930" y="7704533"/>
            <a:ext cx="1896533" cy="474133"/>
          </a:xfrm>
          <a:prstGeom prst="rect">
            <a:avLst/>
          </a:prstGeom>
          <a:solidFill>
            <a:srgbClr val="FB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4" y="49821"/>
            <a:ext cx="985397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Works: Query Processing Flow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3997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63948"/>
            <a:ext cx="421147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2117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2652951"/>
            <a:ext cx="42114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query via chat interface.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09342" y="173997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42" y="2063948"/>
            <a:ext cx="421159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9342" y="22117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Intent Recognition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09342" y="2652951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analyses user request and context using LangChain.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625013" y="173997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013" y="2063948"/>
            <a:ext cx="4211598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5013" y="22117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25013" y="2652951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calls appropriate IRENO APIs (e.g., collectors, operations).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93790" y="366343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67043"/>
            <a:ext cx="421147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13516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Processing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93790" y="4576405"/>
            <a:ext cx="421147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LangChain processes and contextualises data with RAG.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209342" y="3663434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42" y="3967043"/>
            <a:ext cx="4211598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09342" y="4135160"/>
            <a:ext cx="27905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Response Generation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5209342" y="4576405"/>
            <a:ext cx="421159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GPT generates human-readable responses from technical data.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793790" y="5586889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07</a:t>
            </a:r>
            <a:endParaRPr lang="en-US" sz="160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70138"/>
            <a:ext cx="13042821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6058614"/>
            <a:ext cx="29589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Conversation Memory</a:t>
            </a:r>
            <a:endParaRPr lang="en-US" sz="2000" dirty="0"/>
          </a:p>
        </p:txBody>
      </p:sp>
      <p:sp>
        <p:nvSpPr>
          <p:cNvPr id="30" name="Text 21"/>
          <p:cNvSpPr/>
          <p:nvPr/>
        </p:nvSpPr>
        <p:spPr>
          <a:xfrm>
            <a:off x="793790" y="649986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 is maintained for seamless follow-up queries.</a:t>
            </a:r>
            <a:endParaRPr lang="en-US" sz="1600" dirty="0"/>
          </a:p>
        </p:txBody>
      </p:sp>
      <p:sp>
        <p:nvSpPr>
          <p:cNvPr id="31" name="Text 22"/>
          <p:cNvSpPr/>
          <p:nvPr/>
        </p:nvSpPr>
        <p:spPr>
          <a:xfrm>
            <a:off x="793790" y="7209115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natural language interface streamlines data access, intelligently routing queries and providing contextual, accurate responses.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47A316-9D76-CDDA-2AD5-9B6F4A0E0D36}"/>
              </a:ext>
            </a:extLst>
          </p:cNvPr>
          <p:cNvSpPr/>
          <p:nvPr/>
        </p:nvSpPr>
        <p:spPr>
          <a:xfrm>
            <a:off x="12733867" y="7755467"/>
            <a:ext cx="1896533" cy="474133"/>
          </a:xfrm>
          <a:prstGeom prst="rect">
            <a:avLst/>
          </a:prstGeom>
          <a:solidFill>
            <a:srgbClr val="FB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FF1541D-97F9-EFFC-21E8-2FB519066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6663928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&amp; Future Enhancements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59456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Benefits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8166" y="1775341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 information retrieval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8166" y="2091928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training overhead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8166" y="2408515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Multi-role support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166" y="2830592"/>
            <a:ext cx="22999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8166" y="3246477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interface for hands-free operation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8166" y="3563064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 and recommendations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68166" y="3879652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app for field workers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20821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IRENO Smart Assistant transforms how utility workers interact with data, providing instant, actionable insights through a simple conversational AI.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371D8E-FA00-7381-42A2-D714694CC6E0}"/>
              </a:ext>
            </a:extLst>
          </p:cNvPr>
          <p:cNvSpPr/>
          <p:nvPr/>
        </p:nvSpPr>
        <p:spPr>
          <a:xfrm>
            <a:off x="12733867" y="7755467"/>
            <a:ext cx="1896533" cy="474133"/>
          </a:xfrm>
          <a:prstGeom prst="rect">
            <a:avLst/>
          </a:prstGeom>
          <a:solidFill>
            <a:srgbClr val="FB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77924" y="3749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48DEB-39B3-4183-6213-B2DCADE2AC10}"/>
              </a:ext>
            </a:extLst>
          </p:cNvPr>
          <p:cNvSpPr/>
          <p:nvPr/>
        </p:nvSpPr>
        <p:spPr>
          <a:xfrm>
            <a:off x="12733867" y="7755467"/>
            <a:ext cx="1896533" cy="474133"/>
          </a:xfrm>
          <a:prstGeom prst="rect">
            <a:avLst/>
          </a:prstGeom>
          <a:solidFill>
            <a:srgbClr val="FB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388ADA61-4F90-FFE1-4178-E3A3BB2B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17" y="0"/>
            <a:ext cx="7492365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419</Words>
  <Application>Microsoft Office PowerPoint</Application>
  <PresentationFormat>Custom</PresentationFormat>
  <Paragraphs>75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Libre Baskerville Light</vt:lpstr>
      <vt:lpstr>Libre Baskerville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Dhage, Niraj (Contractor)</cp:lastModifiedBy>
  <cp:revision>4</cp:revision>
  <dcterms:created xsi:type="dcterms:W3CDTF">2025-09-03T06:55:41Z</dcterms:created>
  <dcterms:modified xsi:type="dcterms:W3CDTF">2025-09-04T12:53:39Z</dcterms:modified>
</cp:coreProperties>
</file>